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261" r:id="rId6"/>
    <p:sldId id="262" r:id="rId7"/>
    <p:sldId id="327" r:id="rId8"/>
    <p:sldId id="328" r:id="rId9"/>
    <p:sldId id="266" r:id="rId10"/>
    <p:sldId id="267" r:id="rId11"/>
    <p:sldId id="269" r:id="rId12"/>
    <p:sldId id="268" r:id="rId13"/>
    <p:sldId id="271" r:id="rId14"/>
    <p:sldId id="272" r:id="rId15"/>
    <p:sldId id="270" r:id="rId16"/>
    <p:sldId id="280" r:id="rId17"/>
    <p:sldId id="278" r:id="rId18"/>
    <p:sldId id="279" r:id="rId19"/>
    <p:sldId id="273" r:id="rId20"/>
    <p:sldId id="274" r:id="rId21"/>
    <p:sldId id="275" r:id="rId22"/>
    <p:sldId id="284" r:id="rId23"/>
    <p:sldId id="281" r:id="rId24"/>
    <p:sldId id="285" r:id="rId25"/>
    <p:sldId id="286" r:id="rId26"/>
    <p:sldId id="291" r:id="rId27"/>
  </p:sldIdLst>
  <p:sldSz cx="9144000" cy="5143500" type="screen16x9"/>
  <p:notesSz cx="6858000" cy="9144000"/>
  <p:embeddedFontLst>
    <p:embeddedFont>
      <p:font typeface="Montserrat Light" panose="020B0604020202020204" charset="0"/>
      <p:regular r:id="rId29"/>
      <p:bold r:id="rId30"/>
      <p:italic r:id="rId31"/>
      <p:boldItalic r:id="rId32"/>
    </p:embeddedFont>
    <p:embeddedFont>
      <p:font typeface="Montserrat Medium" panose="020B0604020202020204" charset="0"/>
      <p:regular r:id="rId33"/>
      <p:bold r:id="rId34"/>
      <p:italic r:id="rId35"/>
      <p:boldItalic r:id="rId36"/>
    </p:embeddedFont>
    <p:embeddedFont>
      <p:font typeface="Montserrat" panose="020B0604020202020204" charset="0"/>
      <p:regular r:id="rId37"/>
      <p:bold r:id="rId38"/>
      <p:italic r:id="rId39"/>
      <p:boldItalic r:id="rId40"/>
    </p:embeddedFont>
    <p:embeddedFont>
      <p:font typeface="Montserrat Black" panose="020B0604020202020204" charset="0"/>
      <p:bold r:id="rId41"/>
      <p:boldItalic r:id="rId42"/>
    </p:embeddedFont>
    <p:embeddedFont>
      <p:font typeface="Montserrat Thin" panose="020B0604020202020204" charset="0"/>
      <p:regular r:id="rId43"/>
      <p:bold r:id="rId44"/>
      <p:italic r:id="rId45"/>
      <p:boldItalic r:id="rId46"/>
    </p:embeddedFont>
    <p:embeddedFont>
      <p:font typeface="Josefin Slab SemiBold"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a:t>
            </a:r>
            <a:r>
              <a:rPr lang="en-US" baseline="0" dirty="0" smtClean="0"/>
              <a:t>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 forest gives somewhat similar results to the MLR model,</a:t>
            </a:r>
            <a:r>
              <a:rPr lang="en-US" baseline="0" dirty="0" smtClean="0"/>
              <a:t> with </a:t>
            </a:r>
            <a:r>
              <a:rPr lang="en-US" baseline="0" dirty="0" err="1" smtClean="0"/>
              <a:t>TotalSF</a:t>
            </a:r>
            <a:r>
              <a:rPr lang="en-US" baseline="0" dirty="0" smtClean="0"/>
              <a:t>, </a:t>
            </a:r>
            <a:r>
              <a:rPr lang="en-US" baseline="0" dirty="0" err="1" smtClean="0"/>
              <a:t>OverallQual</a:t>
            </a:r>
            <a:r>
              <a:rPr lang="en-US" baseline="0" dirty="0" smtClean="0"/>
              <a:t>, and </a:t>
            </a:r>
            <a:r>
              <a:rPr lang="en-US" baseline="0" dirty="0" err="1" smtClean="0"/>
              <a:t>YearBuilt</a:t>
            </a:r>
            <a:r>
              <a:rPr lang="en-US" baseline="0" dirty="0" smtClean="0"/>
              <a:t> all having high importance. However, the RF claims that ground living area has very high importance, along with </a:t>
            </a:r>
            <a:r>
              <a:rPr lang="en-US" baseline="0" dirty="0" err="1" smtClean="0"/>
              <a:t>GarageYrBlt</a:t>
            </a:r>
            <a:r>
              <a:rPr lang="en-US" baseline="0" dirty="0" smtClean="0"/>
              <a:t>. Note that the MLR model considered </a:t>
            </a:r>
            <a:r>
              <a:rPr lang="en-US" baseline="0" dirty="0" err="1" smtClean="0"/>
              <a:t>GarageYrBlt</a:t>
            </a:r>
            <a:r>
              <a:rPr lang="en-US" baseline="0" dirty="0" smtClean="0"/>
              <a:t> to be statistically insignificant. The decision tree is also highly </a:t>
            </a:r>
            <a:r>
              <a:rPr lang="en-US" baseline="0" dirty="0" err="1" smtClean="0"/>
              <a:t>overfitted</a:t>
            </a:r>
            <a:r>
              <a:rPr lang="en-US" baseline="0" dirty="0" smtClean="0"/>
              <a:t>, which means low predictive accuracy, and therefore the model needs to be adjusted. The score also varied from .67-.87 based on the removal/addition of “summarized” features, which will be discussed later.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know that the MLR suffered</a:t>
            </a:r>
            <a:r>
              <a:rPr lang="en-US" baseline="0" dirty="0" smtClean="0"/>
              <a:t> from multi-collinearity, which means too many features. We also saw several inconsistencies between the models, whether it be in importance, correlation, or significance. However, the models did tell us, in some ways, a few variables that stuck out in regards to significance and importance. For example, </a:t>
            </a:r>
            <a:r>
              <a:rPr lang="en-US" baseline="0" dirty="0" err="1" smtClean="0"/>
              <a:t>OverallQual</a:t>
            </a:r>
            <a:r>
              <a:rPr lang="en-US" baseline="0" dirty="0" smtClean="0"/>
              <a:t> is probably importance. We also summarized certain variables, like </a:t>
            </a:r>
            <a:r>
              <a:rPr lang="en-US" baseline="0" dirty="0" err="1" smtClean="0"/>
              <a:t>TotalSF</a:t>
            </a:r>
            <a:r>
              <a:rPr lang="en-US" baseline="0" dirty="0" smtClean="0"/>
              <a:t> which was consistently rated as most important, and can therefore remove the variables that it consists of.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a:t>
            </a:r>
            <a:r>
              <a:rPr lang="en-US" baseline="0" dirty="0" smtClean="0"/>
              <a:t> in the refined model, we have a stronger ratio of significant features, and only three insignificant features. However, it should also be noted that the R-Squared actually decreased slightly, therefore decreasing its predictive reliability. </a:t>
            </a:r>
            <a:r>
              <a:rPr lang="en-US" baseline="0" dirty="0" err="1" smtClean="0"/>
              <a:t>YearBuilt</a:t>
            </a:r>
            <a:r>
              <a:rPr lang="en-US" baseline="0" dirty="0" smtClean="0"/>
              <a:t> is now more significant than </a:t>
            </a:r>
            <a:r>
              <a:rPr lang="en-US" baseline="0" dirty="0" err="1" smtClean="0"/>
              <a:t>TotalSF</a:t>
            </a:r>
            <a:r>
              <a:rPr lang="en-US" baseline="0" dirty="0" smtClean="0"/>
              <a:t>, but </a:t>
            </a:r>
            <a:r>
              <a:rPr lang="en-US" baseline="0" dirty="0" err="1" smtClean="0"/>
              <a:t>GarageArea</a:t>
            </a:r>
            <a:r>
              <a:rPr lang="en-US" baseline="0" dirty="0" smtClean="0"/>
              <a:t>, which was a feature important variable, is now very significant. </a:t>
            </a:r>
            <a:r>
              <a:rPr lang="en-US" baseline="0" dirty="0" err="1" smtClean="0"/>
              <a:t>SaleCondition</a:t>
            </a:r>
            <a:r>
              <a:rPr lang="en-US" baseline="0" dirty="0" smtClean="0"/>
              <a:t>, a feature in the top 5 in the unrefined MLR model, </a:t>
            </a:r>
            <a:r>
              <a:rPr lang="en-US" baseline="0" dirty="0" smtClean="0"/>
              <a:t>wasn’t even in the top 25 in the unrefined RF model.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a:t>
            </a:r>
            <a:r>
              <a:rPr lang="en-US" baseline="0" dirty="0" smtClean="0"/>
              <a:t> can see just how much stronger the correlation is. Across the board, </a:t>
            </a:r>
            <a:r>
              <a:rPr lang="en-US" baseline="0" dirty="0" err="1" smtClean="0"/>
              <a:t>SalePrice</a:t>
            </a:r>
            <a:r>
              <a:rPr lang="en-US" baseline="0" dirty="0" smtClean="0"/>
              <a:t> has a strong correlation with almost every other variable excluding “low quality finished square feet”. Said variable was not considered statistically insignificant in the refined model, but was considered insignificant in the unrefined model. It should be noted this variable has only 33 non-zero values, which could not be turned into a viable plot for regression and can be distorting the data.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 random forest more</a:t>
            </a:r>
            <a:r>
              <a:rPr lang="en-US" baseline="0" dirty="0" smtClean="0"/>
              <a:t> in-line matches the correlations. </a:t>
            </a:r>
            <a:r>
              <a:rPr lang="en-US" baseline="0" dirty="0" err="1" smtClean="0"/>
              <a:t>YearBuilt</a:t>
            </a:r>
            <a:r>
              <a:rPr lang="en-US" baseline="0" dirty="0" smtClean="0"/>
              <a:t> and </a:t>
            </a:r>
            <a:r>
              <a:rPr lang="en-US" baseline="0" dirty="0" err="1" smtClean="0"/>
              <a:t>GarageArea</a:t>
            </a:r>
            <a:r>
              <a:rPr lang="en-US" baseline="0" dirty="0" smtClean="0"/>
              <a:t> now have higher importance, but the most notable aspect is that the overall importance has increased for all variables almost throughout. If the feature is important, it can be found “around” at the same level in significance, with a few exceptions like </a:t>
            </a:r>
            <a:r>
              <a:rPr lang="en-US" baseline="0" dirty="0" err="1" smtClean="0"/>
              <a:t>OverallCond</a:t>
            </a:r>
            <a:r>
              <a:rPr lang="en-US" baseline="0" dirty="0" smtClean="0"/>
              <a:t> and </a:t>
            </a:r>
            <a:r>
              <a:rPr lang="en-US" baseline="0" dirty="0" err="1" smtClean="0"/>
              <a:t>Neighboorhood</a:t>
            </a:r>
            <a:r>
              <a:rPr lang="en-US" baseline="0" dirty="0" smtClean="0"/>
              <a:t>, which was considered insignificant.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that the models have</a:t>
            </a:r>
            <a:r>
              <a:rPr lang="en-US" baseline="0" dirty="0" smtClean="0"/>
              <a:t> been created, we can look at the actual analysis. For the target itself, Sale Price,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b1babc3926_1_1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b1babc3926_1_1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 for the neighborhoods, binning was used to find which</a:t>
            </a:r>
            <a:r>
              <a:rPr lang="en-US" baseline="0" dirty="0" smtClean="0"/>
              <a:t> neighborhoods had the most “expensive” houses. These were grouped according to similarities based on their mean, the k-mean. So, the most expensive neighborhood might be Northridge Village, while the cheapest might be Meadow Village.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RF determined the most important feature was </a:t>
            </a:r>
            <a:r>
              <a:rPr lang="en-US" dirty="0" err="1" smtClean="0"/>
              <a:t>TotalSF</a:t>
            </a:r>
            <a:r>
              <a:rPr lang="en-US" dirty="0" smtClean="0"/>
              <a:t>,</a:t>
            </a:r>
            <a:r>
              <a:rPr lang="en-US" baseline="0" dirty="0" smtClean="0"/>
              <a:t> the combination of all square </a:t>
            </a:r>
            <a:r>
              <a:rPr lang="en-US" baseline="0" dirty="0" smtClean="0"/>
              <a:t>footage </a:t>
            </a:r>
            <a:r>
              <a:rPr lang="en-US" baseline="0" dirty="0" smtClean="0"/>
              <a:t>features, and the MLR model said this was also the most significant numeric feature. When running a weighted regression model, the models still stand, with </a:t>
            </a:r>
            <a:r>
              <a:rPr lang="en-US" baseline="0" dirty="0" smtClean="0"/>
              <a:t>it being </a:t>
            </a:r>
            <a:r>
              <a:rPr lang="en-US" baseline="0" dirty="0" smtClean="0"/>
              <a:t>a very strong correlation and having a near-linear positive regression.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a:t>
            </a:r>
            <a:r>
              <a:rPr lang="en-US" baseline="0" dirty="0" smtClean="0"/>
              <a:t> random forest model claimed that overall condition was not very important, despite both MLR models claiming just how significant it was. Yet still, the random forest model said overall quality was the most important categorical feature. We can see here the possible issue when looking at the distribution, where there’s less distribution and variability in the overall condition compared to quality.</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lack</a:t>
            </a:r>
            <a:r>
              <a:rPr lang="en-US" baseline="0" dirty="0" smtClean="0"/>
              <a:t> of variability is then shown here, how the focus on the mean of five led to an immensely weak correlation for overall condition, while overall quality has a much stronger correlation. We can also see that, when taken individually, the </a:t>
            </a:r>
            <a:r>
              <a:rPr lang="en-US" baseline="0" dirty="0" err="1" smtClean="0"/>
              <a:t>pearson’s</a:t>
            </a:r>
            <a:r>
              <a:rPr lang="en-US" baseline="0" dirty="0" smtClean="0"/>
              <a:t> R significance for condition is lower than quality.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a:t>
            </a:r>
            <a:r>
              <a:rPr lang="en-US" baseline="0" dirty="0" smtClean="0"/>
              <a:t>, the goal was to mold the data into a workable state, create machine learning algorithms based on that data, refine the algorithms as needed, and then provide an analysis of the results. The target of the project as a whole was sale price, where we wanted to see which factors influenced sale price the most, both in regards to feature importance (which can be done through a random forest model) and correlation </a:t>
            </a:r>
            <a:r>
              <a:rPr lang="en-US" baseline="0" dirty="0" smtClean="0"/>
              <a:t>strength/significance </a:t>
            </a:r>
            <a:r>
              <a:rPr lang="en-US" baseline="0" dirty="0" smtClean="0"/>
              <a:t>(which can be done through a multiple linear regression model).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are </a:t>
            </a:r>
            <a:r>
              <a:rPr lang="en-US" dirty="0" smtClean="0"/>
              <a:t>some other </a:t>
            </a:r>
            <a:r>
              <a:rPr lang="en-US" baseline="0" dirty="0" smtClean="0"/>
              <a:t>highly </a:t>
            </a:r>
            <a:r>
              <a:rPr lang="en-US" baseline="0" dirty="0" smtClean="0"/>
              <a:t>significant and important features mentioned in the models. Their correlation strengths are both high, although as the strength decreases, the linearity seems to be affected as well, along with the weighted regression line.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These three values, Lot Area, unfinished basement square footage, and lot frontage, </a:t>
            </a:r>
            <a:r>
              <a:rPr lang="en-US" dirty="0" smtClean="0"/>
              <a:t>are unique in that </a:t>
            </a:r>
            <a:r>
              <a:rPr lang="en-US" dirty="0" smtClean="0"/>
              <a:t>they seem to go against the refined model</a:t>
            </a:r>
            <a:r>
              <a:rPr lang="en-US" baseline="0" dirty="0" smtClean="0"/>
              <a:t> when actually analyzed. The strengths of their correlations are not strong, despite having an “okay” feature importance, and the unrefined model considered two of these values unimportant. Yet still, all variables remain significant. This shows a discrepancy between the models, and further hints at the issue of accuracy of them.</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b1babc3926_1_3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0" name="Google Shape;2430;gb1babc3926_1_3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Since </a:t>
            </a:r>
            <a:r>
              <a:rPr lang="en-US" dirty="0" err="1" smtClean="0"/>
              <a:t>YearBuilt</a:t>
            </a:r>
            <a:r>
              <a:rPr lang="en-US" baseline="0" dirty="0" smtClean="0"/>
              <a:t> was considered so important, a </a:t>
            </a:r>
            <a:r>
              <a:rPr lang="en-US" baseline="0" dirty="0" err="1" smtClean="0"/>
              <a:t>timeseries</a:t>
            </a:r>
            <a:r>
              <a:rPr lang="en-US" baseline="0" dirty="0" smtClean="0"/>
              <a:t> was created to better visualize a date value’s effect on the target. The sale price seems to undergo several spikes as it gradually increases. However, the most recent rise from the mid-2000’s housing bubble (leading to the crash in 2008), affects the forecast. If using differencing, the model assumes the trend will continue, without differencing (that is, assuming the data is now stationary), the forecast predicts a more gradual fall.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models give mixed results, where</a:t>
            </a:r>
            <a:r>
              <a:rPr lang="en-US" baseline="0" dirty="0" smtClean="0"/>
              <a:t> at multiple parts they are contradicting each other. The unrefined models have the issue of multi-collinearity, and consider some features important yet insignificant. The unrefined models highlight the strength of the relationships, while also still somewhat mirroring the unrefined models. Notably the scores for the unrefined models are lower for both, with the random forest score being abysmally lower. There are also many discrepancies, such as how the basement unfinished square footage is more important in the refined random forest model, and how the AIC is lower in the unrefined model.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 it comes to the data based on the models, as expected, the</a:t>
            </a:r>
            <a:r>
              <a:rPr lang="en-US" baseline="0" dirty="0" smtClean="0"/>
              <a:t> total square footage is the strongest, most significant feature. This was followed by above ground living area and the overall quality. Overall condition was considered extremely significant in the MLR model, but when actually examined the relationship was poor. </a:t>
            </a:r>
            <a:r>
              <a:rPr lang="en-US" baseline="0" dirty="0" smtClean="0"/>
              <a:t>The </a:t>
            </a:r>
            <a:r>
              <a:rPr lang="en-US" baseline="0" dirty="0" smtClean="0"/>
              <a:t>time series was also expected, with sale price increasing and the forecast behaving oddly in reaction to a shock.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especially after being refined. This can be increased using various methods related to other areas for improvement, such as a lasso regression for feature selection. Another problem frequently brought up is how the models were inconsistent. A feature can be statistically significant, but not statistically meaningful. A model should reflect both, and the requirement of swapping back and forth is not ideal. Obviously other models can be used, such as </a:t>
            </a:r>
            <a:r>
              <a:rPr lang="en-US" baseline="0" dirty="0" err="1" smtClean="0"/>
              <a:t>gridsearching</a:t>
            </a:r>
            <a:r>
              <a:rPr lang="en-US" baseline="0" dirty="0" smtClean="0"/>
              <a:t> and gradient boosting.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can be adjusted, which previously had a notable change on the outcome to begin with. We could also change how we deal with outliers and missing values, where it was pointed out just how much outliers could affect the weighted regressions. All numeric data can also be normalized, which potentially allows for better, faster, and more accurate results.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These</a:t>
            </a:r>
            <a:r>
              <a:rPr lang="en-US" baseline="0" dirty="0" smtClean="0"/>
              <a:t> final graphs just shows another discrepancy. </a:t>
            </a:r>
            <a:r>
              <a:rPr lang="en-US" baseline="0" dirty="0" err="1" smtClean="0"/>
              <a:t>TotalBath</a:t>
            </a:r>
            <a:r>
              <a:rPr lang="en-US" baseline="0" dirty="0" smtClean="0"/>
              <a:t> has a higher correlation and significance than condition, yet was ranked lower in both importance and significance in both models.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 like</a:t>
            </a:r>
            <a:r>
              <a:rPr lang="en-US" baseline="0" dirty="0" smtClean="0"/>
              <a:t> most datasets, has multiple data types, with the majority being divided between categorical (</a:t>
            </a:r>
            <a:r>
              <a:rPr lang="en-US" baseline="0" dirty="0" smtClean="0"/>
              <a:t>string) </a:t>
            </a:r>
            <a:r>
              <a:rPr lang="en-US" baseline="0" dirty="0" smtClean="0"/>
              <a:t>and numeric (integer and float). When dealing with so many variables, it’s advised to properly </a:t>
            </a:r>
            <a:r>
              <a:rPr lang="en-US" baseline="0" dirty="0" smtClean="0"/>
              <a:t>assign </a:t>
            </a:r>
            <a:r>
              <a:rPr lang="en-US" baseline="0" dirty="0" smtClean="0"/>
              <a:t>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labelencoding</a:t>
            </a:r>
            <a:r>
              <a:rPr lang="en-US" baseline="0" dirty="0" smtClean="0"/>
              <a:t>. I opted to convert the files to </a:t>
            </a:r>
            <a:r>
              <a:rPr lang="en-US" baseline="0" dirty="0" err="1" smtClean="0"/>
              <a:t>pkles</a:t>
            </a:r>
            <a:r>
              <a:rPr lang="en-US" baseline="0" dirty="0" smtClean="0"/>
              <a:t> for easier transfer from python file to python, which preserves data type integrity.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a:t>
            </a:r>
            <a:r>
              <a:rPr lang="en-US" baseline="0" dirty="0" smtClean="0"/>
              <a:t>the rows containing them, </a:t>
            </a:r>
            <a:r>
              <a:rPr lang="en-US" baseline="0" dirty="0" smtClean="0"/>
              <a:t>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first one top left, above ground living area, appears to coincide with linearity). Noticeable are also the variables that are ordinal, where several still maintain that positive trend, such as size of garage in car capacity (2</a:t>
            </a:r>
            <a:r>
              <a:rPr lang="en-US" baseline="30000" dirty="0" smtClean="0"/>
              <a:t>nd</a:t>
            </a:r>
            <a:r>
              <a:rPr lang="en-US" baseline="0" dirty="0" smtClean="0"/>
              <a:t> column, </a:t>
            </a:r>
            <a:r>
              <a:rPr lang="en-US" baseline="0" dirty="0" smtClean="0"/>
              <a:t>4</a:t>
            </a:r>
            <a:r>
              <a:rPr lang="en-US" baseline="30000" dirty="0" smtClean="0"/>
              <a:t>th</a:t>
            </a:r>
            <a:r>
              <a:rPr lang="en-US" baseline="0" dirty="0" smtClean="0"/>
              <a:t> </a:t>
            </a:r>
            <a:r>
              <a:rPr lang="en-US" baseline="0" dirty="0" smtClean="0"/>
              <a:t>row).</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overview showed</a:t>
            </a:r>
            <a:r>
              <a:rPr lang="en-US" baseline="0" dirty="0" smtClean="0"/>
              <a:t> what a MLR could analyze. As a model, regressions determine the strength of relationships between variables, as well as the statistical significance. MLR is unique in that it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With</a:t>
            </a:r>
            <a:r>
              <a:rPr lang="en-US" baseline="0" dirty="0" smtClean="0"/>
              <a:t> </a:t>
            </a:r>
            <a:r>
              <a:rPr lang="en-US" baseline="0" dirty="0" err="1" smtClean="0"/>
              <a:t>SalePrice</a:t>
            </a:r>
            <a:r>
              <a:rPr lang="en-US" baseline="0" dirty="0" smtClean="0"/>
              <a:t> being used as the target, a MLR </a:t>
            </a:r>
            <a:r>
              <a:rPr lang="en-US" baseline="0" dirty="0" smtClean="0"/>
              <a:t>was created. </a:t>
            </a:r>
            <a:r>
              <a:rPr lang="en-US" baseline="0" dirty="0" smtClean="0"/>
              <a:t>Here, the model claims that the most significant variables are the overall condition and quality, the sale condition, the total square footage, and year built. The most insignificant variables were the number of baths, condition proximity, and open porch square footage. This model’s R^2 was also .9, which, while not the highest, does have some credence to its predictive accuracy.</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Here shows the </a:t>
            </a:r>
            <a:r>
              <a:rPr lang="en-US" dirty="0" smtClean="0"/>
              <a:t>correlations </a:t>
            </a:r>
            <a:r>
              <a:rPr lang="en-US" dirty="0" smtClean="0"/>
              <a:t>of what the MLR model told us,</a:t>
            </a:r>
            <a:r>
              <a:rPr lang="en-US" baseline="0" dirty="0" smtClean="0"/>
              <a:t> focusing only on the numeric results. We can see that just because something is highly correlated, doesn’t mean that it is statistically significant. For example, the model told us that Total Square Footage was significant, and here it is also the most highly correlated variable. But this also tells us full bath, which the model told us was near-1 in insignificance, actually has one of the stronger relationships. This is, say, in comparison to </a:t>
            </a:r>
            <a:r>
              <a:rPr lang="en-US" baseline="0" dirty="0" err="1" smtClean="0"/>
              <a:t>KitchenAbvGr</a:t>
            </a:r>
            <a:r>
              <a:rPr lang="en-US" baseline="0" dirty="0" smtClean="0"/>
              <a:t>, which is not correlated here, but was statistically significant in the model.</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
  <p:cSld name="SECTION_TITLE_AND_DESCRIPTION_1_1_3_1">
    <p:spTree>
      <p:nvGrpSpPr>
        <p:cNvPr id="1" name="Shape 870"/>
        <p:cNvGrpSpPr/>
        <p:nvPr/>
      </p:nvGrpSpPr>
      <p:grpSpPr>
        <a:xfrm>
          <a:off x="0" y="0"/>
          <a:ext cx="0" cy="0"/>
          <a:chOff x="0" y="0"/>
          <a:chExt cx="0" cy="0"/>
        </a:xfrm>
      </p:grpSpPr>
      <p:sp>
        <p:nvSpPr>
          <p:cNvPr id="871" name="Google Shape;871;p30"/>
          <p:cNvSpPr txBox="1">
            <a:spLocks noGrp="1"/>
          </p:cNvSpPr>
          <p:nvPr>
            <p:ph type="title"/>
          </p:nvPr>
        </p:nvSpPr>
        <p:spPr>
          <a:xfrm>
            <a:off x="1239824"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2" name="Google Shape;872;p30"/>
          <p:cNvSpPr txBox="1">
            <a:spLocks noGrp="1"/>
          </p:cNvSpPr>
          <p:nvPr>
            <p:ph type="subTitle" idx="1"/>
          </p:nvPr>
        </p:nvSpPr>
        <p:spPr>
          <a:xfrm>
            <a:off x="1239827"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73" name="Google Shape;873;p30"/>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74" name="Google Shape;874;p30"/>
          <p:cNvSpPr txBox="1">
            <a:spLocks noGrp="1"/>
          </p:cNvSpPr>
          <p:nvPr>
            <p:ph type="title" idx="3"/>
          </p:nvPr>
        </p:nvSpPr>
        <p:spPr>
          <a:xfrm>
            <a:off x="5271973"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5" name="Google Shape;875;p30"/>
          <p:cNvSpPr txBox="1">
            <a:spLocks noGrp="1"/>
          </p:cNvSpPr>
          <p:nvPr>
            <p:ph type="subTitle" idx="4"/>
          </p:nvPr>
        </p:nvSpPr>
        <p:spPr>
          <a:xfrm>
            <a:off x="5271976"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76" name="Google Shape;876;p30"/>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877" name="Google Shape;877;p30"/>
          <p:cNvGrpSpPr/>
          <p:nvPr/>
        </p:nvGrpSpPr>
        <p:grpSpPr>
          <a:xfrm>
            <a:off x="3975225" y="4910500"/>
            <a:ext cx="1193550" cy="68100"/>
            <a:chOff x="557300" y="431950"/>
            <a:chExt cx="1193550" cy="68100"/>
          </a:xfrm>
        </p:grpSpPr>
        <p:sp>
          <p:nvSpPr>
            <p:cNvPr id="878" name="Google Shape;878;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85" name="Google Shape;885;p30"/>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886" name="Google Shape;886;p30"/>
          <p:cNvGrpSpPr/>
          <p:nvPr/>
        </p:nvGrpSpPr>
        <p:grpSpPr>
          <a:xfrm>
            <a:off x="7718425" y="193250"/>
            <a:ext cx="1193550" cy="68100"/>
            <a:chOff x="557300" y="431950"/>
            <a:chExt cx="1193550" cy="68100"/>
          </a:xfrm>
        </p:grpSpPr>
        <p:sp>
          <p:nvSpPr>
            <p:cNvPr id="887" name="Google Shape;887;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8" name="Google Shape;888;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9" name="Google Shape;889;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0" name="Google Shape;890;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1" name="Google Shape;891;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2" name="Google Shape;892;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3" name="Google Shape;893;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6" r:id="rId21"/>
    <p:sldLayoutId id="2147483677" r:id="rId22"/>
    <p:sldLayoutId id="2147483680" r:id="rId23"/>
    <p:sldLayoutId id="2147483681" r:id="rId24"/>
    <p:sldLayoutId id="2147483682" r:id="rId25"/>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Ames, Iowa Housing Data Analysis</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5/03/24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0" y="419812"/>
            <a:ext cx="219148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Unrefined</a:t>
            </a:r>
            <a:endParaRPr dirty="0"/>
          </a:p>
        </p:txBody>
      </p:sp>
      <p:cxnSp>
        <p:nvCxnSpPr>
          <p:cNvPr id="1883" name="Google Shape;1883;p71"/>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829946" y="67912"/>
            <a:ext cx="5950754"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The unrefined RF shows a vague similarity to the unrefined MLR, with OverallQual having high </a:t>
            </a:r>
            <a:r>
              <a:rPr lang="en" sz="1400" dirty="0" smtClean="0">
                <a:solidFill>
                  <a:schemeClr val="accent3"/>
                </a:solidFill>
                <a:latin typeface="+mj-lt"/>
              </a:rPr>
              <a:t>importance</a:t>
            </a:r>
            <a:r>
              <a:rPr lang="en" sz="1400" dirty="0" smtClean="0">
                <a:latin typeface="+mj-lt"/>
              </a:rPr>
              <a:t>, as well as TotalSF having the highest importance. </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5539"/>
            <a:ext cx="5075057" cy="4167961"/>
          </a:xfrm>
          <a:prstGeom prst="rect">
            <a:avLst/>
          </a:prstGeom>
        </p:spPr>
      </p:pic>
      <p:sp>
        <p:nvSpPr>
          <p:cNvPr id="10" name="TextBox 9"/>
          <p:cNvSpPr txBox="1"/>
          <p:nvPr/>
        </p:nvSpPr>
        <p:spPr>
          <a:xfrm>
            <a:off x="5054940" y="894646"/>
            <a:ext cx="3367669" cy="1600438"/>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US" dirty="0" smtClean="0">
                <a:solidFill>
                  <a:schemeClr val="accent3"/>
                </a:solidFill>
              </a:rPr>
              <a:t>However, the decision tree tells us that this graph is overfitting almost immediately. With a score that varies from .67-.87 based on one or two features, this model’s predictability is questionable at best. </a:t>
            </a:r>
            <a:endParaRPr lang="en-US" dirty="0">
              <a:solidFill>
                <a:schemeClr val="accent3"/>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7346" y="2495084"/>
            <a:ext cx="3703354" cy="2648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452875"/>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Constructing a Refined Model</a:t>
            </a:r>
            <a:endParaRPr dirty="0"/>
          </a:p>
        </p:txBody>
      </p:sp>
      <p:cxnSp>
        <p:nvCxnSpPr>
          <p:cNvPr id="1993" name="Google Shape;1993;p73"/>
          <p:cNvCxnSpPr/>
          <p:nvPr/>
        </p:nvCxnSpPr>
        <p:spPr>
          <a:xfrm flipV="1">
            <a:off x="-150641" y="91440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118946" y="1040780"/>
            <a:ext cx="4118517" cy="38933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accent3"/>
                </a:solidFill>
              </a:rPr>
              <a:t>In order to refine the models, we have to take what was discovered from feature importance, as well as statistical significance from the MLR model, and combine the results. This would hopefully create a smaller, more accurate model. </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For example, from both models we know </a:t>
            </a:r>
            <a:r>
              <a:rPr lang="en-US" sz="1300" dirty="0" err="1" smtClean="0">
                <a:solidFill>
                  <a:schemeClr val="accent3"/>
                </a:solidFill>
              </a:rPr>
              <a:t>OverallQual</a:t>
            </a:r>
            <a:r>
              <a:rPr lang="en-US" sz="1300" dirty="0" smtClean="0">
                <a:solidFill>
                  <a:schemeClr val="accent3"/>
                </a:solidFill>
              </a:rPr>
              <a:t> is probably important, as are variables like </a:t>
            </a:r>
            <a:r>
              <a:rPr lang="en-US" sz="1300" dirty="0" err="1" smtClean="0">
                <a:solidFill>
                  <a:schemeClr val="accent3"/>
                </a:solidFill>
              </a:rPr>
              <a:t>YearBuilt</a:t>
            </a:r>
            <a:r>
              <a:rPr lang="en-US" sz="1300" dirty="0" smtClean="0">
                <a:solidFill>
                  <a:schemeClr val="accent3"/>
                </a:solidFill>
              </a:rPr>
              <a:t>, </a:t>
            </a:r>
            <a:r>
              <a:rPr lang="en-US" sz="1300" dirty="0" err="1" smtClean="0">
                <a:solidFill>
                  <a:schemeClr val="accent3"/>
                </a:solidFill>
              </a:rPr>
              <a:t>GrLivArea</a:t>
            </a:r>
            <a:r>
              <a:rPr lang="en-US" sz="1300" dirty="0" smtClean="0">
                <a:solidFill>
                  <a:schemeClr val="accent3"/>
                </a:solidFill>
              </a:rPr>
              <a:t>, </a:t>
            </a:r>
            <a:r>
              <a:rPr lang="en-US" sz="1300" dirty="0" err="1" smtClean="0">
                <a:solidFill>
                  <a:schemeClr val="accent3"/>
                </a:solidFill>
              </a:rPr>
              <a:t>FirePlaces</a:t>
            </a:r>
            <a:r>
              <a:rPr lang="en-US" sz="1300" dirty="0" smtClean="0">
                <a:solidFill>
                  <a:schemeClr val="accent3"/>
                </a:solidFill>
              </a:rPr>
              <a:t>, </a:t>
            </a:r>
            <a:r>
              <a:rPr lang="en-US" sz="1300" dirty="0" err="1" smtClean="0">
                <a:solidFill>
                  <a:schemeClr val="accent3"/>
                </a:solidFill>
              </a:rPr>
              <a:t>LotArea</a:t>
            </a:r>
            <a:r>
              <a:rPr lang="en-US" sz="1300" dirty="0" smtClean="0">
                <a:solidFill>
                  <a:schemeClr val="accent3"/>
                </a:solidFill>
              </a:rPr>
              <a:t>, etc..</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We also know that several variables can be removed by default. </a:t>
            </a:r>
            <a:r>
              <a:rPr lang="en-US" sz="1300" dirty="0" err="1" smtClean="0">
                <a:solidFill>
                  <a:schemeClr val="accent3"/>
                </a:solidFill>
              </a:rPr>
              <a:t>TotalSF</a:t>
            </a:r>
            <a:r>
              <a:rPr lang="en-US" sz="1300" dirty="0" smtClean="0">
                <a:solidFill>
                  <a:schemeClr val="accent3"/>
                </a:solidFill>
              </a:rPr>
              <a:t>, as mentioned, combines three other variables. </a:t>
            </a:r>
            <a:r>
              <a:rPr lang="en-US" sz="1300" dirty="0" err="1" smtClean="0">
                <a:solidFill>
                  <a:schemeClr val="accent3"/>
                </a:solidFill>
              </a:rPr>
              <a:t>TotalBath</a:t>
            </a:r>
            <a:r>
              <a:rPr lang="en-US" sz="1300" dirty="0" smtClean="0">
                <a:solidFill>
                  <a:schemeClr val="accent3"/>
                </a:solidFill>
              </a:rPr>
              <a:t> combines four other variables, and </a:t>
            </a:r>
            <a:r>
              <a:rPr lang="en-US" sz="1300" dirty="0" err="1" smtClean="0">
                <a:solidFill>
                  <a:schemeClr val="accent3"/>
                </a:solidFill>
              </a:rPr>
              <a:t>MixedExterior</a:t>
            </a:r>
            <a:r>
              <a:rPr lang="en-US" sz="1300" dirty="0" smtClean="0">
                <a:solidFill>
                  <a:schemeClr val="accent3"/>
                </a:solidFill>
              </a:rPr>
              <a:t> combines two other variables, all of which are mentioned as being important. This gets rid of issues where the “parts” were considered insignificant, but the whole was not.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0" y="4438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a:t>
            </a:r>
            <a:endParaRPr dirty="0"/>
          </a:p>
        </p:txBody>
      </p:sp>
      <p:cxnSp>
        <p:nvCxnSpPr>
          <p:cNvPr id="1968" name="Google Shape;1968;p72"/>
          <p:cNvCxnSpPr/>
          <p:nvPr/>
        </p:nvCxnSpPr>
        <p:spPr>
          <a:xfrm>
            <a:off x="-1377276" y="853265"/>
            <a:ext cx="3907800"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28" y="4257551"/>
            <a:ext cx="2191056" cy="88594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 y="951501"/>
            <a:ext cx="2295845" cy="4192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869" y="1837449"/>
            <a:ext cx="4182059" cy="3306051"/>
          </a:xfrm>
          <a:prstGeom prst="rect">
            <a:avLst/>
          </a:prstGeom>
        </p:spPr>
      </p:pic>
      <p:sp>
        <p:nvSpPr>
          <p:cNvPr id="32" name="Rectangle 31"/>
          <p:cNvSpPr/>
          <p:nvPr/>
        </p:nvSpPr>
        <p:spPr>
          <a:xfrm>
            <a:off x="5029769" y="2111297"/>
            <a:ext cx="1244651" cy="23462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16" y="1228430"/>
            <a:ext cx="2304585" cy="8828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478928" y="4511506"/>
            <a:ext cx="1739591" cy="5065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30524" y="443851"/>
            <a:ext cx="6219466"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After refining the data, the MLR resulted in a lower score, but a higher F-statistic. This means it has a stronger correlation, but it is less predictable. We can also see that the results much more align with the importance scale, just based on eyeing it. </a:t>
            </a:r>
            <a:endParaRPr lang="en-US" dirty="0">
              <a:solidFill>
                <a:schemeClr val="accent3"/>
              </a:solidFill>
            </a:endParaRPr>
          </a:p>
        </p:txBody>
      </p:sp>
      <p:sp>
        <p:nvSpPr>
          <p:cNvPr id="36" name="TextBox 35"/>
          <p:cNvSpPr txBox="1"/>
          <p:nvPr/>
        </p:nvSpPr>
        <p:spPr>
          <a:xfrm>
            <a:off x="6478928" y="1837448"/>
            <a:ext cx="1889076"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Some of the results are also identical to the unrefined MLR model, such as with the top two significant coefficients.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0" y="451887"/>
            <a:ext cx="532927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 Correlation Summary</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099" y="941487"/>
            <a:ext cx="5203902" cy="4202013"/>
          </a:xfrm>
          <a:prstGeom prst="rect">
            <a:avLst/>
          </a:prstGeom>
        </p:spPr>
      </p:pic>
      <p:sp>
        <p:nvSpPr>
          <p:cNvPr id="12" name="TextBox 11"/>
          <p:cNvSpPr txBox="1"/>
          <p:nvPr/>
        </p:nvSpPr>
        <p:spPr>
          <a:xfrm>
            <a:off x="0" y="1003610"/>
            <a:ext cx="3940099"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Here, we can see our results compared to the unrefined findings. The improved F-statistic told us there was a stronger correlation, and here we can see nearly every variable is “strong”, even against each other.</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err="1" smtClean="0">
                <a:solidFill>
                  <a:schemeClr val="accent3"/>
                </a:solidFill>
              </a:rPr>
              <a:t>TotalSF</a:t>
            </a:r>
            <a:r>
              <a:rPr lang="en-US" dirty="0" smtClean="0">
                <a:solidFill>
                  <a:schemeClr val="accent3"/>
                </a:solidFill>
              </a:rPr>
              <a:t>, like with the unrefined model, is still clearly the strongest variable across the board.</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What’s interesting to note is that </a:t>
            </a:r>
            <a:r>
              <a:rPr lang="en-US" dirty="0" err="1" smtClean="0">
                <a:solidFill>
                  <a:schemeClr val="accent3"/>
                </a:solidFill>
              </a:rPr>
              <a:t>LowQualFinSF</a:t>
            </a:r>
            <a:r>
              <a:rPr lang="en-US" dirty="0" smtClean="0">
                <a:solidFill>
                  <a:schemeClr val="accent3"/>
                </a:solidFill>
              </a:rPr>
              <a:t> seems to be the weakest of the correlations, yet even the refined MLR model didn’t consider it statistically insignificant.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Refined</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346" y="2498630"/>
            <a:ext cx="3538654" cy="26448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9600"/>
            <a:ext cx="5605345" cy="4653900"/>
          </a:xfrm>
          <a:prstGeom prst="rect">
            <a:avLst/>
          </a:prstGeom>
        </p:spPr>
      </p:pic>
      <p:sp>
        <p:nvSpPr>
          <p:cNvPr id="4" name="TextBox 3"/>
          <p:cNvSpPr txBox="1"/>
          <p:nvPr/>
        </p:nvSpPr>
        <p:spPr>
          <a:xfrm>
            <a:off x="5605345" y="557561"/>
            <a:ext cx="3538655"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results here are more in-line with the correlations, with </a:t>
            </a:r>
            <a:r>
              <a:rPr lang="en-US" dirty="0" err="1" smtClean="0">
                <a:solidFill>
                  <a:schemeClr val="accent3"/>
                </a:solidFill>
              </a:rPr>
              <a:t>TotalSF</a:t>
            </a:r>
            <a:r>
              <a:rPr lang="en-US" dirty="0" smtClean="0">
                <a:solidFill>
                  <a:schemeClr val="accent3"/>
                </a:solidFill>
              </a:rPr>
              <a:t> still being the most important variable. Notably, </a:t>
            </a:r>
            <a:r>
              <a:rPr lang="en-US" dirty="0" err="1" smtClean="0">
                <a:solidFill>
                  <a:schemeClr val="accent3"/>
                </a:solidFill>
              </a:rPr>
              <a:t>LowQualFinSF</a:t>
            </a:r>
            <a:r>
              <a:rPr lang="en-US" dirty="0" smtClean="0">
                <a:solidFill>
                  <a:schemeClr val="accent3"/>
                </a:solidFill>
              </a:rPr>
              <a:t> also has zero importance here, which matches how it had very low correlation. However, this model still has a drastic overfitting issue.</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Breaking Down the Results: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start an analysis, we can look at the target of the models: the Sale Price.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This means every variable, such as </a:t>
            </a:r>
            <a:r>
              <a:rPr lang="en-US" dirty="0" err="1" smtClean="0">
                <a:solidFill>
                  <a:schemeClr val="accent3"/>
                </a:solidFill>
              </a:rPr>
              <a:t>TotalSF</a:t>
            </a:r>
            <a:r>
              <a:rPr lang="en-US" dirty="0" smtClean="0">
                <a:solidFill>
                  <a:schemeClr val="accent3"/>
                </a:solidFill>
              </a:rPr>
              <a:t>, </a:t>
            </a:r>
            <a:r>
              <a:rPr lang="en-US" dirty="0" err="1" smtClean="0">
                <a:solidFill>
                  <a:schemeClr val="accent3"/>
                </a:solidFill>
              </a:rPr>
              <a:t>TotalBath</a:t>
            </a:r>
            <a:r>
              <a:rPr lang="en-US" dirty="0" smtClean="0">
                <a:solidFill>
                  <a:schemeClr val="accent3"/>
                </a:solidFill>
              </a:rPr>
              <a:t>, etc. would likely distort the data compared to what should be the average.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8" name="Google Shape;2318;p84"/>
          <p:cNvSpPr txBox="1">
            <a:spLocks noGrp="1"/>
          </p:cNvSpPr>
          <p:nvPr>
            <p:ph type="title" idx="2"/>
          </p:nvPr>
        </p:nvSpPr>
        <p:spPr>
          <a:xfrm>
            <a:off x="0" y="8401"/>
            <a:ext cx="452638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Binning the Neighborhoods</a:t>
            </a:r>
            <a:endParaRPr dirty="0"/>
          </a:p>
        </p:txBody>
      </p:sp>
      <p:cxnSp>
        <p:nvCxnSpPr>
          <p:cNvPr id="2319" name="Google Shape;2319;p84"/>
          <p:cNvCxnSpPr/>
          <p:nvPr/>
        </p:nvCxnSpPr>
        <p:spPr>
          <a:xfrm>
            <a:off x="-134626" y="498001"/>
            <a:ext cx="42903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747" y="1667552"/>
            <a:ext cx="4148253" cy="3475948"/>
          </a:xfrm>
          <a:prstGeom prst="rect">
            <a:avLst/>
          </a:prstGeom>
        </p:spPr>
      </p:pic>
      <p:sp>
        <p:nvSpPr>
          <p:cNvPr id="10" name="TextBox 9"/>
          <p:cNvSpPr txBox="1"/>
          <p:nvPr/>
        </p:nvSpPr>
        <p:spPr>
          <a:xfrm>
            <a:off x="1" y="498001"/>
            <a:ext cx="9144000"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get a better understanding of which neighborhoods produced the most significant sales, we decided to “bin” them using k-mean clustering. This is a grouping method where each value is grouped together based on similarities according to the nearest mean. To find said mean, one would use the “elbow method”, where the “elbow” is how many groups there are. So, here we can see there are three clusters of neighborhoods based on sale price, with the green cluster possibly being the most valuable. </a:t>
            </a:r>
            <a:endParaRPr lang="en-US" dirty="0">
              <a:solidFill>
                <a:schemeClr val="accent3"/>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667552"/>
            <a:ext cx="4995746" cy="3475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19"/>
                                        </p:tgtEl>
                                        <p:attrNameLst>
                                          <p:attrName>style.visibility</p:attrName>
                                        </p:attrNameLst>
                                      </p:cBhvr>
                                      <p:to>
                                        <p:strVal val="visible"/>
                                      </p:to>
                                    </p:set>
                                    <p:anim calcmode="lin" valueType="num">
                                      <p:cBhvr additive="base">
                                        <p:cTn id="7" dur="1000"/>
                                        <p:tgtEl>
                                          <p:spTgt spid="23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452875"/>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Numeric</a:t>
            </a:r>
            <a:endParaRPr dirty="0"/>
          </a:p>
        </p:txBody>
      </p:sp>
      <p:cxnSp>
        <p:nvCxnSpPr>
          <p:cNvPr id="2260" name="Google Shape;2260;p82"/>
          <p:cNvCxnSpPr/>
          <p:nvPr/>
        </p:nvCxnSpPr>
        <p:spPr>
          <a:xfrm>
            <a:off x="-150641" y="942475"/>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97" y="1427356"/>
            <a:ext cx="5388403" cy="3716144"/>
          </a:xfrm>
          <a:prstGeom prst="rect">
            <a:avLst/>
          </a:prstGeom>
        </p:spPr>
      </p:pic>
      <p:sp>
        <p:nvSpPr>
          <p:cNvPr id="10" name="TextBox 9"/>
          <p:cNvSpPr txBox="1"/>
          <p:nvPr/>
        </p:nvSpPr>
        <p:spPr>
          <a:xfrm>
            <a:off x="74341" y="1003610"/>
            <a:ext cx="3627864"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According to our models, the most important numeric feature is </a:t>
            </a:r>
            <a:r>
              <a:rPr lang="en-US" dirty="0" err="1" smtClean="0">
                <a:solidFill>
                  <a:schemeClr val="accent3"/>
                </a:solidFill>
              </a:rPr>
              <a:t>TotalSF</a:t>
            </a:r>
            <a:r>
              <a:rPr lang="en-US" dirty="0" smtClean="0">
                <a:solidFill>
                  <a:schemeClr val="accent3"/>
                </a:solidFill>
              </a:rPr>
              <a:t>, which is the combination of the SF </a:t>
            </a:r>
            <a:r>
              <a:rPr lang="en-US" dirty="0">
                <a:solidFill>
                  <a:schemeClr val="accent3"/>
                </a:solidFill>
              </a:rPr>
              <a:t>variables </a:t>
            </a:r>
            <a:r>
              <a:rPr lang="en-US" dirty="0" smtClean="0">
                <a:solidFill>
                  <a:schemeClr val="accent3"/>
                </a:solidFill>
              </a:rPr>
              <a:t>(</a:t>
            </a:r>
            <a:r>
              <a:rPr lang="en-US" dirty="0" err="1" smtClean="0">
                <a:solidFill>
                  <a:schemeClr val="accent3"/>
                </a:solidFill>
              </a:rPr>
              <a:t>TotalBsmtSF</a:t>
            </a:r>
            <a:r>
              <a:rPr lang="en-US" dirty="0" smtClean="0">
                <a:solidFill>
                  <a:schemeClr val="accent3"/>
                </a:solidFill>
              </a:rPr>
              <a:t>, 1stFlrSF, 2ndFlrSF). From a weighted regression model (loess), we can see it has a nearing-perfect positive correlation with Sale Price. This aligns with what both models said.</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This has only two visible outliers, but they don’t distort the regression line enough to shift it in a meaningful way.</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Categorical</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745485"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models seem to at least agree that </a:t>
            </a:r>
            <a:r>
              <a:rPr lang="en-US" dirty="0" err="1" smtClean="0">
                <a:solidFill>
                  <a:schemeClr val="accent3"/>
                </a:solidFill>
              </a:rPr>
              <a:t>OverallQual</a:t>
            </a:r>
            <a:r>
              <a:rPr lang="en-US" dirty="0" smtClean="0">
                <a:solidFill>
                  <a:schemeClr val="accent3"/>
                </a:solidFill>
              </a:rPr>
              <a:t> is both important and significant, but the random forest model rates </a:t>
            </a:r>
            <a:r>
              <a:rPr lang="en-US" dirty="0" err="1" smtClean="0">
                <a:solidFill>
                  <a:schemeClr val="accent3"/>
                </a:solidFill>
              </a:rPr>
              <a:t>OverallCond</a:t>
            </a:r>
            <a:r>
              <a:rPr lang="en-US" dirty="0" smtClean="0">
                <a:solidFill>
                  <a:schemeClr val="accent3"/>
                </a:solidFill>
              </a:rPr>
              <a:t> lower in importance, while the MLR model rates it extremely high in significance. The meaning of this will be examined. </a:t>
            </a:r>
            <a:endParaRPr lang="en-US" dirty="0">
              <a:solidFill>
                <a:schemeClr val="accent3"/>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4923"/>
            <a:ext cx="4646272" cy="34785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272" y="1664923"/>
            <a:ext cx="4497728" cy="3478577"/>
          </a:xfrm>
          <a:prstGeom prst="rect">
            <a:avLst/>
          </a:prstGeom>
        </p:spPr>
      </p:pic>
      <p:sp>
        <p:nvSpPr>
          <p:cNvPr id="38" name="TextBox 37"/>
          <p:cNvSpPr txBox="1"/>
          <p:nvPr/>
        </p:nvSpPr>
        <p:spPr>
          <a:xfrm>
            <a:off x="4646273" y="463295"/>
            <a:ext cx="3709708"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Right away, we can see smaller variation in the data. While less variability means less extreme data, this also looks like the regression is going to be more effected by weight.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Weighted Regression on Housing Rates</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006"/>
            <a:ext cx="4519961" cy="311949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960" y="2024006"/>
            <a:ext cx="4624040" cy="3119494"/>
          </a:xfrm>
          <a:prstGeom prst="rect">
            <a:avLst/>
          </a:prstGeom>
        </p:spPr>
      </p:pic>
      <p:sp>
        <p:nvSpPr>
          <p:cNvPr id="5" name="TextBox 4"/>
          <p:cNvSpPr txBox="1"/>
          <p:nvPr/>
        </p:nvSpPr>
        <p:spPr>
          <a:xfrm>
            <a:off x="0" y="498475"/>
            <a:ext cx="6200812"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As expected, the </a:t>
            </a:r>
            <a:r>
              <a:rPr lang="en-US" dirty="0" err="1" smtClean="0">
                <a:solidFill>
                  <a:schemeClr val="accent3"/>
                </a:solidFill>
              </a:rPr>
              <a:t>OverallQual</a:t>
            </a:r>
            <a:r>
              <a:rPr lang="en-US" dirty="0" smtClean="0">
                <a:solidFill>
                  <a:schemeClr val="accent3"/>
                </a:solidFill>
              </a:rPr>
              <a:t> variable has a much higher correlation than the </a:t>
            </a:r>
            <a:r>
              <a:rPr lang="en-US" dirty="0" err="1" smtClean="0">
                <a:solidFill>
                  <a:schemeClr val="accent3"/>
                </a:solidFill>
              </a:rPr>
              <a:t>OverallCond</a:t>
            </a:r>
            <a:r>
              <a:rPr lang="en-US" dirty="0" smtClean="0">
                <a:solidFill>
                  <a:schemeClr val="accent3"/>
                </a:solidFill>
              </a:rPr>
              <a:t> variable. So much so that </a:t>
            </a:r>
            <a:r>
              <a:rPr lang="en-US" dirty="0" err="1" smtClean="0">
                <a:solidFill>
                  <a:schemeClr val="accent3"/>
                </a:solidFill>
              </a:rPr>
              <a:t>OverallCond</a:t>
            </a:r>
            <a:r>
              <a:rPr lang="en-US" dirty="0" smtClean="0">
                <a:solidFill>
                  <a:schemeClr val="accent3"/>
                </a:solidFill>
              </a:rPr>
              <a:t> goes into the negative. This may explain why </a:t>
            </a:r>
            <a:r>
              <a:rPr lang="en-US" dirty="0" err="1" smtClean="0">
                <a:solidFill>
                  <a:schemeClr val="accent3"/>
                </a:solidFill>
              </a:rPr>
              <a:t>OverallQual</a:t>
            </a:r>
            <a:r>
              <a:rPr lang="en-US" dirty="0" smtClean="0">
                <a:solidFill>
                  <a:schemeClr val="accent3"/>
                </a:solidFill>
              </a:rPr>
              <a:t> is so much higher in the RF model. As shown in the previous graphs, the smaller variability in </a:t>
            </a:r>
            <a:r>
              <a:rPr lang="en-US" dirty="0" err="1" smtClean="0">
                <a:solidFill>
                  <a:schemeClr val="accent3"/>
                </a:solidFill>
              </a:rPr>
              <a:t>OverallCond</a:t>
            </a:r>
            <a:r>
              <a:rPr lang="en-US" dirty="0" smtClean="0">
                <a:solidFill>
                  <a:schemeClr val="accent3"/>
                </a:solidFill>
              </a:rPr>
              <a:t> caused so much focus on one rating (5) that the loess regression produced a “hump” at that point.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attributes and sale prices</a:t>
            </a:r>
            <a:r>
              <a:rPr lang="en-US" sz="1400" dirty="0" smtClean="0">
                <a:latin typeface="Source Sans Pro"/>
                <a:ea typeface="Source Sans Pro"/>
                <a:cs typeface="Source Sans Pro"/>
                <a:sym typeface="Source Sans Pro"/>
              </a:rPr>
              <a:t>. The goal of this project was twofold: </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Provide a data analysis of the included features.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descriptive models of key features (such as linear and lasso regressions). The highlight being to find the strongest correlations and those values with highest statistical significance.</a:t>
            </a:r>
          </a:p>
          <a:p>
            <a:pPr marL="603250" lvl="1" indent="0">
              <a:lnSpc>
                <a:spcPct val="100000"/>
              </a:lnSpc>
              <a:buClr>
                <a:schemeClr val="accent1"/>
              </a:buClr>
              <a:buSzPts val="1300"/>
              <a:buNone/>
            </a:pPr>
            <a:endParaRPr lang="en-US" sz="8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Develop machine learning algorithms for the sale prices.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multiple linear regression, random forest, and time series. The focus would be on high accuracy and high variance (R Squared).   </a:t>
            </a:r>
          </a:p>
          <a:p>
            <a:pPr marL="889000" lvl="1" indent="-285750">
              <a:lnSpc>
                <a:spcPct val="100000"/>
              </a:lnSpc>
              <a:buClr>
                <a:schemeClr val="accent1"/>
              </a:buClr>
              <a:buSzPts val="1300"/>
              <a:buFont typeface="Arial" panose="020B0604020202020204" pitchFamily="34" charset="0"/>
              <a:buChar char="•"/>
            </a:pPr>
            <a:r>
              <a:rPr lang="en-US" sz="1400" dirty="0">
                <a:latin typeface="Source Sans Pro"/>
              </a:rPr>
              <a:t>Ideally, one would find the most significant contributing factors using multiple linear regression, then one would find the most important indicators using random forest.</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4742985"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Other Highly “Important” Features</a:t>
            </a:r>
            <a:endParaRPr sz="2800" dirty="0"/>
          </a:p>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24722"/>
            <a:ext cx="4586869" cy="341877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868" y="1724723"/>
            <a:ext cx="4557132" cy="3418778"/>
          </a:xfrm>
          <a:prstGeom prst="rect">
            <a:avLst/>
          </a:prstGeom>
        </p:spPr>
      </p:pic>
      <p:sp>
        <p:nvSpPr>
          <p:cNvPr id="7" name="TextBox 6"/>
          <p:cNvSpPr txBox="1"/>
          <p:nvPr/>
        </p:nvSpPr>
        <p:spPr>
          <a:xfrm>
            <a:off x="-1" y="481112"/>
            <a:ext cx="9069659"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other most important features, according to the RF model, are similar to the </a:t>
            </a:r>
            <a:r>
              <a:rPr lang="en-US" dirty="0" err="1" smtClean="0">
                <a:solidFill>
                  <a:schemeClr val="accent3"/>
                </a:solidFill>
              </a:rPr>
              <a:t>TotalSF</a:t>
            </a:r>
            <a:r>
              <a:rPr lang="en-US" dirty="0" smtClean="0">
                <a:solidFill>
                  <a:schemeClr val="accent3"/>
                </a:solidFill>
              </a:rPr>
              <a:t>. They are highly correlated, along with being statistically significant. </a:t>
            </a:r>
            <a:r>
              <a:rPr lang="en-US" dirty="0" err="1" smtClean="0">
                <a:solidFill>
                  <a:schemeClr val="accent3"/>
                </a:solidFill>
              </a:rPr>
              <a:t>GarageArea</a:t>
            </a:r>
            <a:r>
              <a:rPr lang="en-US" dirty="0" smtClean="0">
                <a:solidFill>
                  <a:schemeClr val="accent3"/>
                </a:solidFill>
              </a:rPr>
              <a:t> was actually considered one of the most significant factors, according to the MLR model, but here we see </a:t>
            </a:r>
            <a:r>
              <a:rPr lang="en-US" dirty="0" err="1" smtClean="0">
                <a:solidFill>
                  <a:schemeClr val="accent3"/>
                </a:solidFill>
              </a:rPr>
              <a:t>GrLivArea</a:t>
            </a:r>
            <a:r>
              <a:rPr lang="en-US" dirty="0" smtClean="0">
                <a:solidFill>
                  <a:schemeClr val="accent3"/>
                </a:solidFill>
              </a:rPr>
              <a:t> coinciding with linearity more. </a:t>
            </a:r>
            <a:r>
              <a:rPr lang="en-US" dirty="0" err="1" smtClean="0">
                <a:solidFill>
                  <a:schemeClr val="accent3"/>
                </a:solidFill>
              </a:rPr>
              <a:t>GarageArea</a:t>
            </a:r>
            <a:r>
              <a:rPr lang="en-US" dirty="0" smtClean="0">
                <a:solidFill>
                  <a:schemeClr val="accent3"/>
                </a:solidFill>
              </a:rPr>
              <a:t> also has a numerous amount of “0” values, presumably those houses that do not have garages, which could distort the data.</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Weaker Correlations</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4322"/>
            <a:ext cx="4680830" cy="28091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830" y="2334322"/>
            <a:ext cx="4463170" cy="28091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380" y="0"/>
            <a:ext cx="4445620" cy="2334322"/>
          </a:xfrm>
          <a:prstGeom prst="rect">
            <a:avLst/>
          </a:prstGeom>
        </p:spPr>
      </p:pic>
      <p:sp>
        <p:nvSpPr>
          <p:cNvPr id="8" name="TextBox 7"/>
          <p:cNvSpPr txBox="1"/>
          <p:nvPr/>
        </p:nvSpPr>
        <p:spPr>
          <a:xfrm>
            <a:off x="0" y="399783"/>
            <a:ext cx="469838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RF model claimed </a:t>
            </a:r>
            <a:r>
              <a:rPr lang="en-US" dirty="0" err="1" smtClean="0">
                <a:solidFill>
                  <a:schemeClr val="accent3"/>
                </a:solidFill>
              </a:rPr>
              <a:t>LotArea</a:t>
            </a:r>
            <a:r>
              <a:rPr lang="en-US" dirty="0" smtClean="0">
                <a:solidFill>
                  <a:schemeClr val="accent3"/>
                </a:solidFill>
              </a:rPr>
              <a:t>, </a:t>
            </a:r>
            <a:r>
              <a:rPr lang="en-US" dirty="0" err="1" smtClean="0">
                <a:solidFill>
                  <a:schemeClr val="accent3"/>
                </a:solidFill>
              </a:rPr>
              <a:t>BsmtUnfSF</a:t>
            </a:r>
            <a:r>
              <a:rPr lang="en-US" dirty="0" smtClean="0">
                <a:solidFill>
                  <a:schemeClr val="accent3"/>
                </a:solidFill>
              </a:rPr>
              <a:t>, and </a:t>
            </a:r>
            <a:r>
              <a:rPr lang="en-US" dirty="0" err="1" smtClean="0">
                <a:solidFill>
                  <a:schemeClr val="accent3"/>
                </a:solidFill>
              </a:rPr>
              <a:t>LotFrontage</a:t>
            </a:r>
            <a:r>
              <a:rPr lang="en-US" dirty="0" smtClean="0">
                <a:solidFill>
                  <a:schemeClr val="accent3"/>
                </a:solidFill>
              </a:rPr>
              <a:t> all had “decent” importance. The MLR model claimed </a:t>
            </a:r>
            <a:r>
              <a:rPr lang="en-US" dirty="0" err="1" smtClean="0">
                <a:solidFill>
                  <a:schemeClr val="accent3"/>
                </a:solidFill>
              </a:rPr>
              <a:t>BsmtUnfSF</a:t>
            </a:r>
            <a:r>
              <a:rPr lang="en-US" dirty="0" smtClean="0">
                <a:solidFill>
                  <a:schemeClr val="accent3"/>
                </a:solidFill>
              </a:rPr>
              <a:t> had one of the lowest (as in not good) statistical significances. When actually tested, we see that the correlation for all, except for Lot Area, are particularly poor. Notably, the unrefined model considered </a:t>
            </a:r>
            <a:r>
              <a:rPr lang="en-US" dirty="0" err="1" smtClean="0">
                <a:solidFill>
                  <a:schemeClr val="accent3"/>
                </a:solidFill>
              </a:rPr>
              <a:t>LotFrontage</a:t>
            </a:r>
            <a:r>
              <a:rPr lang="en-US" dirty="0" smtClean="0">
                <a:solidFill>
                  <a:schemeClr val="accent3"/>
                </a:solidFill>
              </a:rPr>
              <a:t> and </a:t>
            </a:r>
            <a:r>
              <a:rPr lang="en-US" dirty="0" err="1" smtClean="0">
                <a:solidFill>
                  <a:schemeClr val="accent3"/>
                </a:solidFill>
              </a:rPr>
              <a:t>BsmtUnfSF</a:t>
            </a:r>
            <a:r>
              <a:rPr lang="en-US" dirty="0" smtClean="0">
                <a:solidFill>
                  <a:schemeClr val="accent3"/>
                </a:solidFill>
              </a:rPr>
              <a:t> unimportant, which contradicts the refined model.      </a:t>
            </a:r>
          </a:p>
          <a:p>
            <a:endParaRPr lang="en-US" dirty="0"/>
          </a:p>
          <a:p>
            <a:endParaRPr lang="en-US" dirty="0" smtClean="0"/>
          </a:p>
          <a:p>
            <a:r>
              <a:rPr lang="en-US" dirty="0" smtClean="0"/>
              <a:t> </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sp>
        <p:nvSpPr>
          <p:cNvPr id="2432" name="Google Shape;2432;p88"/>
          <p:cNvSpPr txBox="1">
            <a:spLocks noGrp="1"/>
          </p:cNvSpPr>
          <p:nvPr>
            <p:ph type="title"/>
          </p:nvPr>
        </p:nvSpPr>
        <p:spPr>
          <a:xfrm>
            <a:off x="-1" y="9851"/>
            <a:ext cx="482476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Time Series Model: Year Built</a:t>
            </a:r>
            <a:endParaRPr dirty="0"/>
          </a:p>
        </p:txBody>
      </p:sp>
      <p:cxnSp>
        <p:nvCxnSpPr>
          <p:cNvPr id="2433" name="Google Shape;2433;p88"/>
          <p:cNvCxnSpPr/>
          <p:nvPr/>
        </p:nvCxnSpPr>
        <p:spPr>
          <a:xfrm>
            <a:off x="-225085" y="468053"/>
            <a:ext cx="48507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9889"/>
            <a:ext cx="4625615" cy="30436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615" y="2099889"/>
            <a:ext cx="4518385" cy="3043611"/>
          </a:xfrm>
          <a:prstGeom prst="rect">
            <a:avLst/>
          </a:prstGeom>
        </p:spPr>
      </p:pic>
      <p:sp>
        <p:nvSpPr>
          <p:cNvPr id="2" name="TextBox 1"/>
          <p:cNvSpPr txBox="1"/>
          <p:nvPr/>
        </p:nvSpPr>
        <p:spPr>
          <a:xfrm>
            <a:off x="1" y="499451"/>
            <a:ext cx="4215160"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determined that one of the most significant and important features was </a:t>
            </a:r>
            <a:r>
              <a:rPr lang="en-US" dirty="0" err="1" smtClean="0">
                <a:solidFill>
                  <a:schemeClr val="accent3"/>
                </a:solidFill>
              </a:rPr>
              <a:t>YearBuilt</a:t>
            </a:r>
            <a:r>
              <a:rPr lang="en-US" dirty="0" smtClean="0">
                <a:solidFill>
                  <a:schemeClr val="accent3"/>
                </a:solidFill>
              </a:rPr>
              <a:t>. This is a special variable, as it is a date variable. To analyze this, a time series model would be used. Here, we can see a clear trend that </a:t>
            </a:r>
            <a:r>
              <a:rPr lang="en-US" dirty="0" err="1" smtClean="0">
                <a:solidFill>
                  <a:schemeClr val="accent3"/>
                </a:solidFill>
              </a:rPr>
              <a:t>SalePrice</a:t>
            </a:r>
            <a:r>
              <a:rPr lang="en-US" dirty="0">
                <a:solidFill>
                  <a:schemeClr val="accent3"/>
                </a:solidFill>
              </a:rPr>
              <a:t> </a:t>
            </a:r>
            <a:r>
              <a:rPr lang="en-US" dirty="0" smtClean="0">
                <a:solidFill>
                  <a:schemeClr val="accent3"/>
                </a:solidFill>
              </a:rPr>
              <a:t>increased, with a drastic increase peaking at around 2006-2008. </a:t>
            </a:r>
            <a:endParaRPr lang="en-US" dirty="0">
              <a:solidFill>
                <a:schemeClr val="accent3"/>
              </a:solidFill>
            </a:endParaRPr>
          </a:p>
        </p:txBody>
      </p:sp>
      <p:sp>
        <p:nvSpPr>
          <p:cNvPr id="7" name="TextBox 6"/>
          <p:cNvSpPr txBox="1"/>
          <p:nvPr/>
        </p:nvSpPr>
        <p:spPr>
          <a:xfrm>
            <a:off x="4045200" y="991798"/>
            <a:ext cx="50988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Using an </a:t>
            </a:r>
            <a:r>
              <a:rPr lang="en-US" dirty="0" err="1" smtClean="0">
                <a:solidFill>
                  <a:schemeClr val="accent3"/>
                </a:solidFill>
              </a:rPr>
              <a:t>Arima</a:t>
            </a:r>
            <a:r>
              <a:rPr lang="en-US" dirty="0" smtClean="0">
                <a:solidFill>
                  <a:schemeClr val="accent3"/>
                </a:solidFill>
              </a:rPr>
              <a:t> Forecast, the model believes the trend will continue to rise, depending if the series is dependent on time (note that 2010 only had two data points, which caused the data to be non-stationary).</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Models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6" name="TextBox 5"/>
          <p:cNvSpPr txBox="1"/>
          <p:nvPr/>
        </p:nvSpPr>
        <p:spPr>
          <a:xfrm>
            <a:off x="4348976" y="923989"/>
            <a:ext cx="4348976"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immediate overfitting is apparent for both the unrefined and refined RF models, and it should also be noted that the AIC is 500 points lower in the unrefined model. This is supposed to indicate a more optimized model, although the BIC is only around 100 points lower.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p:txBody>
      </p:sp>
      <p:sp>
        <p:nvSpPr>
          <p:cNvPr id="16" name="TextBox 15"/>
          <p:cNvSpPr txBox="1"/>
          <p:nvPr/>
        </p:nvSpPr>
        <p:spPr>
          <a:xfrm>
            <a:off x="0" y="959300"/>
            <a:ext cx="4348976" cy="36009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200" dirty="0" smtClean="0">
                <a:solidFill>
                  <a:schemeClr val="accent3"/>
                </a:solidFill>
              </a:rPr>
              <a:t>Overall, the models give us mixed results. The unrefined models have a higher score than the refined models, yet the refined models clearly deal with the unique problem of multi-collinearity. Notice how the RF refined score is substantially lower than the unrefined score, yet the included factors do explain importance much more than the unrefined model.</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The refined models focus-in on the strength of the relationships, while still leaving room for similarity between the models (such as how </a:t>
            </a:r>
            <a:r>
              <a:rPr lang="en-US" sz="1200" dirty="0" err="1" smtClean="0">
                <a:solidFill>
                  <a:schemeClr val="accent3"/>
                </a:solidFill>
              </a:rPr>
              <a:t>TotalSF</a:t>
            </a:r>
            <a:r>
              <a:rPr lang="en-US" sz="1200" dirty="0" smtClean="0">
                <a:solidFill>
                  <a:schemeClr val="accent3"/>
                </a:solidFill>
              </a:rPr>
              <a:t> is the most important feature, and how </a:t>
            </a:r>
            <a:r>
              <a:rPr lang="en-US" sz="1200" dirty="0" err="1" smtClean="0">
                <a:solidFill>
                  <a:schemeClr val="accent3"/>
                </a:solidFill>
              </a:rPr>
              <a:t>OveralCond</a:t>
            </a:r>
            <a:r>
              <a:rPr lang="en-US" sz="1200" dirty="0" smtClean="0">
                <a:solidFill>
                  <a:schemeClr val="accent3"/>
                </a:solidFill>
              </a:rPr>
              <a:t> is the most significant feature in both models). </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Yet still, there are many discrepancies to be made, such as how one of the lowest correlated numeric features, </a:t>
            </a:r>
            <a:r>
              <a:rPr lang="en-US" sz="1200" dirty="0" err="1" smtClean="0">
                <a:solidFill>
                  <a:schemeClr val="accent3"/>
                </a:solidFill>
              </a:rPr>
              <a:t>BsmtUnfSF</a:t>
            </a:r>
            <a:r>
              <a:rPr lang="en-US" sz="1200" dirty="0" smtClean="0">
                <a:solidFill>
                  <a:schemeClr val="accent3"/>
                </a:solidFill>
              </a:rPr>
              <a:t>, is the 11</a:t>
            </a:r>
            <a:r>
              <a:rPr lang="en-US" sz="1200" baseline="30000" dirty="0" smtClean="0">
                <a:solidFill>
                  <a:schemeClr val="accent3"/>
                </a:solidFill>
              </a:rPr>
              <a:t>th</a:t>
            </a:r>
            <a:r>
              <a:rPr lang="en-US" sz="1200" dirty="0" smtClean="0">
                <a:solidFill>
                  <a:schemeClr val="accent3"/>
                </a:solidFill>
              </a:rPr>
              <a:t> highest feature of importance in the refined model, but the 4</a:t>
            </a:r>
            <a:r>
              <a:rPr lang="en-US" sz="1200" baseline="30000" dirty="0" smtClean="0">
                <a:solidFill>
                  <a:schemeClr val="accent3"/>
                </a:solidFill>
              </a:rPr>
              <a:t>th</a:t>
            </a:r>
            <a:r>
              <a:rPr lang="en-US" sz="1200" dirty="0" smtClean="0">
                <a:solidFill>
                  <a:schemeClr val="accent3"/>
                </a:solidFill>
              </a:rPr>
              <a:t> lowest in the unrefined model.  </a:t>
            </a:r>
            <a:endParaRPr lang="en-US" sz="1200"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462761983"/>
              </p:ext>
            </p:extLst>
          </p:nvPr>
        </p:nvGraphicFramePr>
        <p:xfrm>
          <a:off x="4572001" y="2993595"/>
          <a:ext cx="4490224" cy="1102360"/>
        </p:xfrm>
        <a:graphic>
          <a:graphicData uri="http://schemas.openxmlformats.org/drawingml/2006/table">
            <a:tbl>
              <a:tblPr firstRow="1" bandRow="1">
                <a:tableStyleId>{BC89EF96-8CEA-46FF-86C4-4CE0E7609802}</a:tableStyleId>
              </a:tblPr>
              <a:tblGrid>
                <a:gridCol w="1122556">
                  <a:extLst>
                    <a:ext uri="{9D8B030D-6E8A-4147-A177-3AD203B41FA5}">
                      <a16:colId xmlns:a16="http://schemas.microsoft.com/office/drawing/2014/main" val="1443463280"/>
                    </a:ext>
                  </a:extLst>
                </a:gridCol>
                <a:gridCol w="1122556">
                  <a:extLst>
                    <a:ext uri="{9D8B030D-6E8A-4147-A177-3AD203B41FA5}">
                      <a16:colId xmlns:a16="http://schemas.microsoft.com/office/drawing/2014/main" val="1415959944"/>
                    </a:ext>
                  </a:extLst>
                </a:gridCol>
                <a:gridCol w="1122556">
                  <a:extLst>
                    <a:ext uri="{9D8B030D-6E8A-4147-A177-3AD203B41FA5}">
                      <a16:colId xmlns:a16="http://schemas.microsoft.com/office/drawing/2014/main" val="3246163911"/>
                    </a:ext>
                  </a:extLst>
                </a:gridCol>
                <a:gridCol w="1122556">
                  <a:extLst>
                    <a:ext uri="{9D8B030D-6E8A-4147-A177-3AD203B41FA5}">
                      <a16:colId xmlns:a16="http://schemas.microsoft.com/office/drawing/2014/main" val="1810999121"/>
                    </a:ext>
                  </a:extLst>
                </a:gridCol>
              </a:tblGrid>
              <a:tr h="370840">
                <a:tc>
                  <a:txBody>
                    <a:bodyPr/>
                    <a:lstStyle/>
                    <a:p>
                      <a:r>
                        <a:rPr lang="en-US" dirty="0" smtClean="0"/>
                        <a:t>MLR Unrefined Score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MLR 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 Unrefined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 Refined Score</a:t>
                      </a:r>
                    </a:p>
                  </a:txBody>
                  <a:tcPr/>
                </a:tc>
                <a:extLst>
                  <a:ext uri="{0D108BD9-81ED-4DB2-BD59-A6C34878D82A}">
                    <a16:rowId xmlns:a16="http://schemas.microsoft.com/office/drawing/2014/main" val="3047263941"/>
                  </a:ext>
                </a:extLst>
              </a:tr>
              <a:tr h="370840">
                <a:tc>
                  <a:txBody>
                    <a:bodyPr/>
                    <a:lstStyle/>
                    <a:p>
                      <a:r>
                        <a:rPr lang="en-US" dirty="0" smtClean="0"/>
                        <a:t>0.909</a:t>
                      </a:r>
                      <a:endParaRPr lang="en-US" dirty="0"/>
                    </a:p>
                  </a:txBody>
                  <a:tcPr/>
                </a:tc>
                <a:tc>
                  <a:txBody>
                    <a:bodyPr/>
                    <a:lstStyle/>
                    <a:p>
                      <a:r>
                        <a:rPr lang="en-US" dirty="0" smtClean="0"/>
                        <a:t>0.879</a:t>
                      </a:r>
                      <a:endParaRPr lang="en-US" dirty="0"/>
                    </a:p>
                  </a:txBody>
                  <a:tcPr/>
                </a:tc>
                <a:tc>
                  <a:txBody>
                    <a:bodyPr/>
                    <a:lstStyle/>
                    <a:p>
                      <a:r>
                        <a:rPr lang="en-US" dirty="0" smtClean="0"/>
                        <a:t>0.857</a:t>
                      </a:r>
                      <a:endParaRPr lang="en-US" dirty="0"/>
                    </a:p>
                  </a:txBody>
                  <a:tcPr/>
                </a:tc>
                <a:tc>
                  <a:txBody>
                    <a:bodyPr/>
                    <a:lstStyle/>
                    <a:p>
                      <a:r>
                        <a:rPr lang="en-US" dirty="0" smtClean="0"/>
                        <a:t>0.246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2663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Data</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600"/>
            <a:ext cx="4692259" cy="440120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refined models can be used to pick out the features that have A) the strongest correlations and B) those that have the highest statistical significance. We can then test these features by themselves against the unrefined and refined models to see if the assumption still holds true.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would appear that </a:t>
            </a:r>
            <a:r>
              <a:rPr lang="en-US" dirty="0" err="1" smtClean="0">
                <a:solidFill>
                  <a:schemeClr val="accent3"/>
                </a:solidFill>
              </a:rPr>
              <a:t>TotalSF</a:t>
            </a:r>
            <a:r>
              <a:rPr lang="en-US" dirty="0" smtClean="0">
                <a:solidFill>
                  <a:schemeClr val="accent3"/>
                </a:solidFill>
              </a:rPr>
              <a:t> in all cases has the strongest correlation. </a:t>
            </a:r>
            <a:r>
              <a:rPr lang="en-US" dirty="0" err="1" smtClean="0">
                <a:solidFill>
                  <a:schemeClr val="accent3"/>
                </a:solidFill>
              </a:rPr>
              <a:t>GrLivArea</a:t>
            </a:r>
            <a:r>
              <a:rPr lang="en-US" dirty="0">
                <a:solidFill>
                  <a:schemeClr val="accent3"/>
                </a:solidFill>
              </a:rPr>
              <a:t> </a:t>
            </a:r>
            <a:r>
              <a:rPr lang="en-US" dirty="0" smtClean="0">
                <a:solidFill>
                  <a:schemeClr val="accent3"/>
                </a:solidFill>
              </a:rPr>
              <a:t>was considered the second most important feature, but its strength was outmatched by </a:t>
            </a:r>
            <a:r>
              <a:rPr lang="en-US" dirty="0" err="1" smtClean="0">
                <a:solidFill>
                  <a:schemeClr val="accent3"/>
                </a:solidFill>
              </a:rPr>
              <a:t>OverallQual</a:t>
            </a:r>
            <a:r>
              <a:rPr lang="en-US" dirty="0" smtClean="0">
                <a:solidFill>
                  <a:schemeClr val="accent3"/>
                </a:solidFill>
              </a:rPr>
              <a:t>, which was consistently one of the features with the highest statistical significance.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err="1" smtClean="0">
                <a:solidFill>
                  <a:schemeClr val="accent3"/>
                </a:solidFill>
              </a:rPr>
              <a:t>OverallCond</a:t>
            </a:r>
            <a:r>
              <a:rPr lang="en-US" dirty="0" smtClean="0">
                <a:solidFill>
                  <a:schemeClr val="accent3"/>
                </a:solidFill>
              </a:rPr>
              <a:t> notably had a very low correlation, even though it was one of the most statistically significant relationships according to the models. However, when tested alone in Pearson’s r (note the </a:t>
            </a:r>
            <a:r>
              <a:rPr lang="en-US" dirty="0">
                <a:solidFill>
                  <a:schemeClr val="accent3"/>
                </a:solidFill>
              </a:rPr>
              <a:t>MLR were Ordinary Least </a:t>
            </a:r>
            <a:r>
              <a:rPr lang="en-US" dirty="0" smtClean="0">
                <a:solidFill>
                  <a:schemeClr val="accent3"/>
                </a:solidFill>
              </a:rPr>
              <a:t>Squares models) it was actually had a lower significance than the other relationships.</a:t>
            </a:r>
            <a:endParaRPr lang="en-US" dirty="0">
              <a:solidFill>
                <a:schemeClr val="accent3"/>
              </a:solidFill>
            </a:endParaRPr>
          </a:p>
        </p:txBody>
      </p:sp>
      <p:sp>
        <p:nvSpPr>
          <p:cNvPr id="27" name="TextBox 26"/>
          <p:cNvSpPr txBox="1"/>
          <p:nvPr/>
        </p:nvSpPr>
        <p:spPr>
          <a:xfrm>
            <a:off x="4767579" y="489600"/>
            <a:ext cx="3432284"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We noted that the weakest relationships were inconsistent when displayed in the unrefined and refined models, such as how certain ones were considered more/less important in the refined model, and vice versa. This was also reflected when tested alone.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time series model was fairly typical, marking the build-up to the 2008 financial crisis. The forecast was divided between predicting an uptrend and a downtrend, depending on differencing because of such an “odd” event.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450790"/>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400" dirty="0" smtClean="0">
                <a:solidFill>
                  <a:schemeClr val="accent3"/>
                </a:solidFill>
                <a:latin typeface="+mn-lt"/>
                <a:ea typeface="Montserrat"/>
                <a:cs typeface="Montserrat"/>
                <a:sym typeface="Montserrat"/>
              </a:rPr>
              <a:t>Other models can be used to address various issues. This includes gradient boosting, lasso regression, gridsearch, and feature engineering. </a:t>
            </a:r>
            <a:endParaRPr sz="14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28306" y="2490391"/>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Outliers and Missing Values: </a:t>
            </a:r>
            <a:r>
              <a:rPr lang="en" sz="1300" dirty="0" smtClean="0">
                <a:solidFill>
                  <a:schemeClr val="accent3"/>
                </a:solidFill>
                <a:latin typeface="+mn-lt"/>
                <a:ea typeface="Montserrat"/>
                <a:cs typeface="Montserrat"/>
                <a:sym typeface="Montserrat"/>
              </a:rPr>
              <a:t>Most of the missing values were replaced with “mean”, unless context said otherwise. This is not always wise and can distort the data. Furthermore, no outliers were removed. This can severely effect linearity when it comes to a probability plot. This is noticible in several of the graphs.  </a:t>
            </a:r>
            <a:r>
              <a:rPr lang="en" sz="1300" b="1" dirty="0" smtClean="0">
                <a:latin typeface="Montserrat"/>
                <a:ea typeface="Montserrat"/>
                <a:cs typeface="Montserrat"/>
                <a:sym typeface="Montserrat"/>
              </a:rPr>
              <a:t>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refined the results arbitrarily based on the feature importance combined with the statistical significance. Judging by what was mentioned with “best score”, the slightest changes with what was selected could have drastically affected the results.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Effects Size: </a:t>
            </a:r>
            <a:r>
              <a:rPr lang="en-US" sz="1400" dirty="0" smtClean="0">
                <a:solidFill>
                  <a:schemeClr val="accent3"/>
                </a:solidFill>
                <a:latin typeface="+mn-lt"/>
                <a:ea typeface="Montserrat"/>
                <a:cs typeface="Montserrat"/>
                <a:sym typeface="Montserrat"/>
              </a:rPr>
              <a:t>One of the notable problems with the models was that the correlations went against the significance. A feature can be statistically significant, but not statistically meaningful. A model should, ideally, reflect both.  </a:t>
            </a:r>
            <a:endParaRPr sz="14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0818" y="345467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38787" y="240234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23266" y="3519640"/>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15225" y="2490391"/>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30325" y="435526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709357" y="444331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72581" y="43552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US" sz="1300" b="1" dirty="0" smtClean="0">
                <a:latin typeface="Montserrat"/>
                <a:ea typeface="Montserrat"/>
                <a:cs typeface="Montserrat"/>
                <a:sym typeface="Montserrat"/>
              </a:rPr>
              <a:t>Normalization: </a:t>
            </a:r>
            <a:r>
              <a:rPr lang="en-US" sz="1300" dirty="0" smtClean="0">
                <a:solidFill>
                  <a:schemeClr val="accent3"/>
                </a:solidFill>
                <a:latin typeface="+mn-lt"/>
                <a:ea typeface="Montserrat"/>
                <a:cs typeface="Montserrat"/>
                <a:sym typeface="Montserrat"/>
              </a:rPr>
              <a:t>Data can be normalized to reduce problems with overfitting.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7265"/>
            <a:ext cx="4587839" cy="354222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839" y="1207264"/>
            <a:ext cx="4579434" cy="3542225"/>
          </a:xfrm>
          <a:prstGeom prst="rect">
            <a:avLst/>
          </a:prstGeom>
        </p:spPr>
      </p:pic>
      <p:sp>
        <p:nvSpPr>
          <p:cNvPr id="11" name="TextBox 10"/>
          <p:cNvSpPr txBox="1"/>
          <p:nvPr/>
        </p:nvSpPr>
        <p:spPr>
          <a:xfrm>
            <a:off x="0" y="684045"/>
            <a:ext cx="9144000" cy="523220"/>
          </a:xfrm>
          <a:prstGeom prst="rect">
            <a:avLst/>
          </a:prstGeom>
          <a:noFill/>
        </p:spPr>
        <p:txBody>
          <a:bodyPr wrap="square" rtlCol="0">
            <a:spAutoFit/>
          </a:bodyPr>
          <a:lstStyle/>
          <a:p>
            <a:r>
              <a:rPr lang="en-US" dirty="0" smtClean="0">
                <a:solidFill>
                  <a:schemeClr val="accent3"/>
                </a:solidFill>
              </a:rPr>
              <a:t>(This is just a random graph to further demonstrate discrepancies, as </a:t>
            </a:r>
            <a:r>
              <a:rPr lang="en-US" dirty="0" err="1" smtClean="0">
                <a:solidFill>
                  <a:schemeClr val="accent3"/>
                </a:solidFill>
              </a:rPr>
              <a:t>TotalBath</a:t>
            </a:r>
            <a:r>
              <a:rPr lang="en-US" dirty="0" smtClean="0">
                <a:solidFill>
                  <a:schemeClr val="accent3"/>
                </a:solidFill>
              </a:rPr>
              <a:t> has a higher correlation and significance here than </a:t>
            </a:r>
            <a:r>
              <a:rPr lang="en-US" dirty="0" err="1" smtClean="0">
                <a:solidFill>
                  <a:schemeClr val="accent3"/>
                </a:solidFill>
              </a:rPr>
              <a:t>OverallCond</a:t>
            </a:r>
            <a:r>
              <a:rPr lang="en-US" dirty="0" smtClean="0">
                <a:solidFill>
                  <a:schemeClr val="accent3"/>
                </a:solidFill>
              </a:rPr>
              <a:t>)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7"/>
            <a:ext cx="5634559" cy="1041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and categorical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taken plainly,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both dates and not integers. We also know PID (a classification) is a string, not an integer. </a:t>
            </a:r>
            <a:r>
              <a:rPr lang="en-US" sz="1400" dirty="0" err="1" smtClean="0">
                <a:latin typeface="Source Sans Pro"/>
              </a:rPr>
              <a:t>MSSubClass</a:t>
            </a:r>
            <a:r>
              <a:rPr lang="en-US" sz="1400" dirty="0" smtClean="0">
                <a:latin typeface="Source Sans Pro"/>
              </a:rPr>
              <a:t> is also a category, not an integer.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Modifying the Data: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475356"/>
            <a:ext cx="1836234" cy="3792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Modifying the Data: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754874"/>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However, having so much data displayed like this is not very helpful.</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443768"/>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4928839" y="1293541"/>
            <a:ext cx="3761678" cy="267765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This type of model can help us find the more important variables when compared to our target.</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180368"/>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573172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50" dirty="0" smtClean="0">
                <a:latin typeface="Montserrat Black" panose="020B0604020202020204" charset="0"/>
              </a:rPr>
              <a:t>MLR: Unrefined</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088995" y="624468"/>
            <a:ext cx="4802459"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Since there wasn’t a starting point, we ran a model on all columns (with some modifications). Ironically, the score was surprisingly high at .91. However, this is unlikely to be helpful considering how much this model suffers from multi-collinearity.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Still, this gives us a basis on where to refine the data based on the significant coefficients.</a:t>
            </a:r>
            <a:endParaRPr lang="en-US" dirty="0">
              <a:solidFill>
                <a:schemeClr val="accent3"/>
              </a:solidFill>
              <a:latin typeface="Source Sans Pro"/>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181" y="2440351"/>
            <a:ext cx="4118086" cy="270315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1454" y="715896"/>
            <a:ext cx="1927284" cy="442760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66" y="715896"/>
            <a:ext cx="1980627" cy="4427604"/>
          </a:xfrm>
          <a:prstGeom prst="rect">
            <a:avLst/>
          </a:prstGeom>
        </p:spPr>
      </p:pic>
      <p:sp>
        <p:nvSpPr>
          <p:cNvPr id="9" name="Rectangle 8"/>
          <p:cNvSpPr/>
          <p:nvPr/>
        </p:nvSpPr>
        <p:spPr>
          <a:xfrm>
            <a:off x="6891452" y="892096"/>
            <a:ext cx="1927285" cy="6467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35264" y="2631688"/>
            <a:ext cx="1414004" cy="2437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8364" y="1784195"/>
            <a:ext cx="1660963" cy="13381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8364" y="2144305"/>
            <a:ext cx="1660963" cy="1156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363" y="1219200"/>
            <a:ext cx="1660963" cy="2071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8363" y="3196683"/>
            <a:ext cx="1660963" cy="1004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a:latin typeface="Montserrat Black" panose="020B0604020202020204" charset="0"/>
              </a:rPr>
              <a:t>MLR: </a:t>
            </a:r>
            <a:r>
              <a:rPr lang="en" sz="2150" dirty="0" smtClean="0">
                <a:latin typeface="Montserrat Black" panose="020B0604020202020204" charset="0"/>
              </a:rPr>
              <a:t>Summarizing Unrefined Results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192"/>
            <a:ext cx="5367454" cy="4461041"/>
          </a:xfrm>
          <a:prstGeom prst="rect">
            <a:avLst/>
          </a:prstGeom>
        </p:spPr>
      </p:pic>
      <p:sp>
        <p:nvSpPr>
          <p:cNvPr id="7" name="TextBox 6"/>
          <p:cNvSpPr txBox="1"/>
          <p:nvPr/>
        </p:nvSpPr>
        <p:spPr>
          <a:xfrm>
            <a:off x="5419493" y="423192"/>
            <a:ext cx="3278458" cy="461664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correlations of what the previous MLR told us. Here, it only tells us the </a:t>
            </a:r>
            <a:r>
              <a:rPr lang="en-US" i="1" dirty="0" smtClean="0">
                <a:solidFill>
                  <a:schemeClr val="accent3"/>
                </a:solidFill>
                <a:latin typeface="Source Sans Pro"/>
              </a:rPr>
              <a:t>numeric</a:t>
            </a:r>
            <a:r>
              <a:rPr lang="en-US" dirty="0" smtClean="0">
                <a:solidFill>
                  <a:schemeClr val="accent3"/>
                </a:solidFill>
                <a:latin typeface="Source Sans Pro"/>
              </a:rPr>
              <a:t> correlations, which is why the most significant result, Overall Quality, is not found.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From the heat map, we can see that Total Square Footage is not only very statistically significant, it also is strongly </a:t>
            </a:r>
            <a:r>
              <a:rPr lang="en-US" dirty="0" smtClean="0">
                <a:solidFill>
                  <a:schemeClr val="accent3"/>
                </a:solidFill>
                <a:latin typeface="Source Sans Pro"/>
              </a:rPr>
              <a:t>correlated </a:t>
            </a:r>
            <a:r>
              <a:rPr lang="en-US" dirty="0">
                <a:solidFill>
                  <a:schemeClr val="accent3"/>
                </a:solidFill>
                <a:latin typeface="Source Sans Pro"/>
              </a:rPr>
              <a:t>with Sale Price. </a:t>
            </a:r>
            <a:r>
              <a:rPr lang="en-US" dirty="0" err="1" smtClean="0">
                <a:solidFill>
                  <a:schemeClr val="accent3"/>
                </a:solidFill>
                <a:latin typeface="Source Sans Pro"/>
              </a:rPr>
              <a:t>TotalSF</a:t>
            </a:r>
            <a:r>
              <a:rPr lang="en-US" dirty="0" smtClean="0">
                <a:solidFill>
                  <a:schemeClr val="accent3"/>
                </a:solidFill>
                <a:latin typeface="Source Sans Pro"/>
              </a:rPr>
              <a:t> is a custom variable, made from combining all SF variables.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Another note here, Full Bath is highly correlated, yet the unrefined MLR said that it was one of the most insignificant variables, further hinting the data needs to be refined.</a:t>
            </a:r>
            <a:endParaRPr lang="en-US" dirty="0">
              <a:solidFill>
                <a:schemeClr val="accent3"/>
              </a:solidFill>
              <a:latin typeface="Source Sans Pro"/>
            </a:endParaRPr>
          </a:p>
        </p:txBody>
      </p:sp>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random forest model combines multiple decision trees into a single model. In this case, it would determine feature importance rather than MLR's significance and correlation. Feature importance is a degree of dependency on the variables being compared</a:t>
            </a:r>
            <a:r>
              <a:rPr lang="en-US" sz="1400" dirty="0" smtClean="0">
                <a:latin typeface="Source Sans Pro"/>
              </a:rPr>
              <a:t>.</a:t>
            </a:r>
          </a:p>
          <a:p>
            <a:pPr lvl="0" indent="-330200">
              <a:buSzPts val="1600"/>
            </a:pPr>
            <a:endParaRPr lang="en-US" sz="1400" dirty="0">
              <a:latin typeface="Source Sans Pro"/>
            </a:endParaRPr>
          </a:p>
          <a:p>
            <a:pPr lvl="0" indent="-330200">
              <a:buSzPts val="1600"/>
            </a:pPr>
            <a:r>
              <a:rPr lang="en-US" sz="1400" dirty="0" smtClean="0">
                <a:latin typeface="Source Sans Pro"/>
              </a:rPr>
              <a:t>A </a:t>
            </a:r>
            <a:r>
              <a:rPr lang="en-US" sz="1400" dirty="0">
                <a:latin typeface="Source Sans Pro"/>
              </a:rPr>
              <a:t>decision tree is a </a:t>
            </a:r>
            <a:r>
              <a:rPr lang="en-US" sz="1400" dirty="0" smtClean="0">
                <a:latin typeface="Source Sans Pro"/>
              </a:rPr>
              <a:t>hierarchical </a:t>
            </a:r>
            <a:r>
              <a:rPr lang="en-US" sz="1400" dirty="0">
                <a:latin typeface="Source Sans Pro"/>
              </a:rPr>
              <a:t>structure where each "node" represents branches based on different conditions being satisfied. Decision 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041" y="1412488"/>
            <a:ext cx="4691960" cy="3470817"/>
          </a:xfrm>
          <a:prstGeom prst="rect">
            <a:avLst/>
          </a:prstGeom>
        </p:spPr>
      </p:pic>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2204</TotalTime>
  <Words>4823</Words>
  <Application>Microsoft Office PowerPoint</Application>
  <PresentationFormat>On-screen Show (16:9)</PresentationFormat>
  <Paragraphs>168</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Montserrat Light</vt:lpstr>
      <vt:lpstr>Arial</vt:lpstr>
      <vt:lpstr>Montserrat Medium</vt:lpstr>
      <vt:lpstr>Montserrat</vt:lpstr>
      <vt:lpstr>Montserrat Black</vt:lpstr>
      <vt:lpstr>Montserrat Thin</vt:lpstr>
      <vt:lpstr>Source Sans Pro</vt:lpstr>
      <vt:lpstr>Josefin Slab SemiBold</vt:lpstr>
      <vt:lpstr>Selling Your Property XL by Slidesgo</vt:lpstr>
      <vt:lpstr>Ames, Iowa Housing Data Analysis</vt:lpstr>
      <vt:lpstr>Preliminary: What is the Ames Dataset?</vt:lpstr>
      <vt:lpstr>PowerPoint Presentation</vt:lpstr>
      <vt:lpstr>Modifying the Data: Nulls and NA</vt:lpstr>
      <vt:lpstr>Overview: Numeric</vt:lpstr>
      <vt:lpstr>PowerPoint Presentation</vt:lpstr>
      <vt:lpstr>MLR: Unrefined</vt:lpstr>
      <vt:lpstr>PowerPoint Presentation</vt:lpstr>
      <vt:lpstr>Random Forest: As a Model</vt:lpstr>
      <vt:lpstr>RF: Unrefined</vt:lpstr>
      <vt:lpstr>Constructing a Refined Model</vt:lpstr>
      <vt:lpstr>MLR: Refined</vt:lpstr>
      <vt:lpstr>MLR Refined Correlation Summary</vt:lpstr>
      <vt:lpstr>RF: Refined</vt:lpstr>
      <vt:lpstr>Breaking Down the Results: The Target</vt:lpstr>
      <vt:lpstr>Binning the Neighborhoods</vt:lpstr>
      <vt:lpstr>Most Important Feature: Numeric</vt:lpstr>
      <vt:lpstr>Most Important Feature: Categorical</vt:lpstr>
      <vt:lpstr>Weighted Regression on Housing Rates</vt:lpstr>
      <vt:lpstr>Other Highly “Important” Features </vt:lpstr>
      <vt:lpstr>The Weaker Correlations</vt:lpstr>
      <vt:lpstr>Time Series Model: Year Built</vt:lpstr>
      <vt:lpstr>Summary: The Models</vt:lpstr>
      <vt:lpstr>Summary: The Data</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112</cp:revision>
  <dcterms:modified xsi:type="dcterms:W3CDTF">2024-06-08T00:45:56Z</dcterms:modified>
</cp:coreProperties>
</file>